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CA0000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1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1DD633A-14D6-4F5E-8D82-CC4FE53A32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5E36E13-8BCA-44D6-B598-ACBDB7F7BE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E8843C2-3286-473F-91FE-5E0BFE186388}" type="datetimeFigureOut">
              <a:rPr lang="sv-SE"/>
              <a:pPr>
                <a:defRPr/>
              </a:pPr>
              <a:t>2020-08-17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D5C7D87C-74AC-4C67-A569-257CE86215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CD575A21-7AC2-429A-A3D9-BDDF3DF3B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BC7652-6821-4775-9C2C-F1C3046EBF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FEB9A87-9D3F-4D17-97E1-05C70219A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158B5D-F15D-4655-B614-A0B9ECE4074B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>
            <a:extLst>
              <a:ext uri="{FF2B5EF4-FFF2-40B4-BE49-F238E27FC236}">
                <a16:creationId xmlns:a16="http://schemas.microsoft.com/office/drawing/2014/main" id="{9BC55065-CD73-4953-9B12-4694504094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Platshållare för anteckningar 2">
            <a:extLst>
              <a:ext uri="{FF2B5EF4-FFF2-40B4-BE49-F238E27FC236}">
                <a16:creationId xmlns:a16="http://schemas.microsoft.com/office/drawing/2014/main" id="{A8474DEA-8783-4844-B4A8-FB87F03AF7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/>
          </a:p>
        </p:txBody>
      </p:sp>
      <p:sp>
        <p:nvSpPr>
          <p:cNvPr id="10244" name="Platshållare för bildnummer 3">
            <a:extLst>
              <a:ext uri="{FF2B5EF4-FFF2-40B4-BE49-F238E27FC236}">
                <a16:creationId xmlns:a16="http://schemas.microsoft.com/office/drawing/2014/main" id="{CE1677FB-8C59-49D6-93C4-708B43259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8EFCE7-E50F-4F0F-AB67-19914276CA8A}" type="slidenum">
              <a:rPr lang="sv-SE" altLang="sv-S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38436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6865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2570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3252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079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278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5164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81859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18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5241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150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ny_bak_röd_liten">
            <a:extLst>
              <a:ext uri="{FF2B5EF4-FFF2-40B4-BE49-F238E27FC236}">
                <a16:creationId xmlns:a16="http://schemas.microsoft.com/office/drawing/2014/main" id="{BC45437F-F37A-4AB2-B665-73384E744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0"/>
            <a:ext cx="6175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">
            <a:extLst>
              <a:ext uri="{FF2B5EF4-FFF2-40B4-BE49-F238E27FC236}">
                <a16:creationId xmlns:a16="http://schemas.microsoft.com/office/drawing/2014/main" id="{F2142D67-5BD0-45EF-BBE4-85640E52B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77338" cy="620713"/>
          </a:xfrm>
          <a:prstGeom prst="rect">
            <a:avLst/>
          </a:prstGeom>
          <a:solidFill>
            <a:srgbClr val="CA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v-SE" altLang="sv-SE"/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2F99DD7D-C3E5-48DD-A1AE-CA9D86AB9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9177338" cy="36513"/>
          </a:xfrm>
          <a:prstGeom prst="rect">
            <a:avLst/>
          </a:prstGeom>
          <a:solidFill>
            <a:srgbClr val="CA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v-SE" altLang="sv-SE"/>
          </a:p>
        </p:txBody>
      </p:sp>
      <p:pic>
        <p:nvPicPr>
          <p:cNvPr id="1029" name="Picture 19" descr="logga_röd">
            <a:extLst>
              <a:ext uri="{FF2B5EF4-FFF2-40B4-BE49-F238E27FC236}">
                <a16:creationId xmlns:a16="http://schemas.microsoft.com/office/drawing/2014/main" id="{AE479202-D7E2-4482-A3CD-8510195AC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58738"/>
            <a:ext cx="10810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u.se/site/svenska-lifewatch/vara-data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ntaxa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>
            <a:extLst>
              <a:ext uri="{FF2B5EF4-FFF2-40B4-BE49-F238E27FC236}">
                <a16:creationId xmlns:a16="http://schemas.microsoft.com/office/drawing/2014/main" id="{7BD1688A-4E85-443D-90EA-6E3D08424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3" y="908050"/>
            <a:ext cx="43275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3200" b="1"/>
              <a:t>Artportalskopplingen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6FB123AD-2D91-406B-B2E3-3D7773570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978" y="1844824"/>
            <a:ext cx="7750811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>
            <a:extLst>
              <a:ext uri="{FF2B5EF4-FFF2-40B4-BE49-F238E27FC236}">
                <a16:creationId xmlns:a16="http://schemas.microsoft.com/office/drawing/2014/main" id="{5D2E213D-7998-4DA5-B371-824498DE0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3" y="908050"/>
            <a:ext cx="43275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3200" b="1"/>
              <a:t>Artportalskopplingen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FFA43AB-6CC9-4DDA-8075-D707350FF9E7}"/>
              </a:ext>
            </a:extLst>
          </p:cNvPr>
          <p:cNvSpPr txBox="1"/>
          <p:nvPr/>
        </p:nvSpPr>
        <p:spPr>
          <a:xfrm>
            <a:off x="1258888" y="1738313"/>
            <a:ext cx="65532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4">
              <a:defRPr/>
            </a:pPr>
            <a:r>
              <a:rPr lang="sv-SE" u="sng" dirty="0">
                <a:latin typeface="Arial" charset="0"/>
              </a:rPr>
              <a:t>Nuläge</a:t>
            </a:r>
          </a:p>
          <a:p>
            <a:pPr>
              <a:defRPr/>
            </a:pPr>
            <a:endParaRPr lang="sv-SE" dirty="0">
              <a:latin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Ny version av Artportalskopplingen  (</a:t>
            </a:r>
            <a:r>
              <a:rPr lang="sv-SE" dirty="0" err="1">
                <a:latin typeface="Arial" charset="0"/>
              </a:rPr>
              <a:t>ArcGIS</a:t>
            </a:r>
            <a:r>
              <a:rPr lang="sv-SE" dirty="0">
                <a:latin typeface="Arial" charset="0"/>
              </a:rPr>
              <a:t>) 10.3 sedan sommaren</a:t>
            </a: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Sökning möjlig i alla datakällor från Svenska </a:t>
            </a:r>
            <a:r>
              <a:rPr lang="sv-SE" dirty="0" err="1">
                <a:latin typeface="Arial" charset="0"/>
              </a:rPr>
              <a:t>LifeWatch</a:t>
            </a:r>
            <a:br>
              <a:rPr lang="sv-SE" dirty="0">
                <a:latin typeface="Arial" charset="0"/>
              </a:rPr>
            </a:br>
            <a:r>
              <a:rPr lang="sv-SE" dirty="0">
                <a:latin typeface="Arial" charset="0"/>
                <a:hlinkClick r:id="rId2"/>
              </a:rPr>
              <a:t>http://www.slu.se/site/svenska-lifewatch/vara-data/</a:t>
            </a:r>
            <a:endParaRPr lang="sv-SE" dirty="0">
              <a:latin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Länk till detaljinfo om originalfynd i Artportalen (</a:t>
            </a:r>
            <a:r>
              <a:rPr lang="sv-SE" dirty="0" err="1">
                <a:latin typeface="Arial" charset="0"/>
              </a:rPr>
              <a:t>ArcGIS</a:t>
            </a:r>
            <a:r>
              <a:rPr lang="sv-SE" dirty="0">
                <a:latin typeface="Arial" charset="0"/>
              </a:rPr>
              <a:t>)</a:t>
            </a: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Information om ”Projekt” i fyndinformationen (</a:t>
            </a:r>
            <a:r>
              <a:rPr lang="sv-SE" dirty="0" err="1">
                <a:latin typeface="Arial" charset="0"/>
              </a:rPr>
              <a:t>ArcGIS</a:t>
            </a:r>
            <a:r>
              <a:rPr lang="sv-SE" dirty="0">
                <a:latin typeface="Arial" charset="0"/>
              </a:rPr>
              <a:t>)</a:t>
            </a: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Externa användare kan för närvarande inte använda Artportalskopplingen för </a:t>
            </a:r>
            <a:r>
              <a:rPr lang="sv-SE" dirty="0" err="1">
                <a:latin typeface="Arial" charset="0"/>
              </a:rPr>
              <a:t>ArcGIS</a:t>
            </a:r>
            <a:r>
              <a:rPr lang="sv-SE" dirty="0">
                <a:latin typeface="Arial" charset="0"/>
              </a:rPr>
              <a:t> 10.3. Utredning pågår</a:t>
            </a: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Extern </a:t>
            </a:r>
            <a:r>
              <a:rPr lang="sv-SE" dirty="0" err="1">
                <a:latin typeface="Arial" charset="0"/>
              </a:rPr>
              <a:t>WebbGIS</a:t>
            </a:r>
            <a:r>
              <a:rPr lang="sv-SE" dirty="0">
                <a:latin typeface="Arial" charset="0"/>
              </a:rPr>
              <a:t>. Har inte gått att lösa för nuvarande </a:t>
            </a:r>
            <a:r>
              <a:rPr lang="sv-SE" dirty="0" err="1">
                <a:latin typeface="Arial" charset="0"/>
              </a:rPr>
              <a:t>WebbGIS</a:t>
            </a:r>
            <a:r>
              <a:rPr lang="sv-SE" dirty="0">
                <a:latin typeface="Arial" charset="0"/>
              </a:rPr>
              <a:t>. Finns med i </a:t>
            </a:r>
            <a:r>
              <a:rPr lang="sv-SE" dirty="0" err="1">
                <a:latin typeface="Arial" charset="0"/>
              </a:rPr>
              <a:t>kravspec</a:t>
            </a:r>
            <a:r>
              <a:rPr lang="sv-SE" dirty="0">
                <a:latin typeface="Arial" charset="0"/>
              </a:rPr>
              <a:t> för nästa version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>
            <a:extLst>
              <a:ext uri="{FF2B5EF4-FFF2-40B4-BE49-F238E27FC236}">
                <a16:creationId xmlns:a16="http://schemas.microsoft.com/office/drawing/2014/main" id="{401618E3-CF95-48C1-8A84-0790C73C8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3" y="908050"/>
            <a:ext cx="43275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3200" b="1"/>
              <a:t>Artportalskopplingen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5BAEEF2-6F53-42AD-8108-ADD813FBE1E4}"/>
              </a:ext>
            </a:extLst>
          </p:cNvPr>
          <p:cNvSpPr txBox="1"/>
          <p:nvPr/>
        </p:nvSpPr>
        <p:spPr>
          <a:xfrm>
            <a:off x="1258888" y="1738313"/>
            <a:ext cx="65532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>
                <a:latin typeface="Arial" charset="0"/>
              </a:rPr>
              <a:t>		</a:t>
            </a:r>
            <a:r>
              <a:rPr lang="sv-SE" u="sng" dirty="0">
                <a:latin typeface="Arial" charset="0"/>
              </a:rPr>
              <a:t>Signalsökning</a:t>
            </a:r>
            <a:br>
              <a:rPr lang="sv-SE" u="sng" dirty="0">
                <a:latin typeface="Arial" charset="0"/>
              </a:rPr>
            </a:br>
            <a:endParaRPr lang="sv-SE" u="sng" dirty="0">
              <a:latin typeface="Arial" charset="0"/>
            </a:endParaRPr>
          </a:p>
          <a:p>
            <a:pPr>
              <a:defRPr/>
            </a:pPr>
            <a:r>
              <a:rPr lang="sv-SE" dirty="0">
                <a:latin typeface="Arial" charset="0"/>
              </a:rPr>
              <a:t>Sökkriterier (sökparametrar)</a:t>
            </a: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Lägsta </a:t>
            </a:r>
            <a:r>
              <a:rPr lang="sv-SE" dirty="0" err="1">
                <a:latin typeface="Arial" charset="0"/>
              </a:rPr>
              <a:t>häckningskriterie</a:t>
            </a:r>
            <a:r>
              <a:rPr lang="sv-SE" dirty="0">
                <a:latin typeface="Arial" charset="0"/>
              </a:rPr>
              <a:t>: spel/sång [endast för fåglar]</a:t>
            </a: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Noggrannhet: 5000 (m)</a:t>
            </a:r>
          </a:p>
          <a:p>
            <a:pPr marL="285750" indent="-285750">
              <a:buFontTx/>
              <a:buChar char="-"/>
              <a:defRPr/>
            </a:pPr>
            <a:r>
              <a:rPr lang="sv-SE" dirty="0" err="1">
                <a:latin typeface="Arial" charset="0"/>
              </a:rPr>
              <a:t>Brytår</a:t>
            </a:r>
            <a:r>
              <a:rPr lang="sv-SE" dirty="0">
                <a:latin typeface="Arial" charset="0"/>
              </a:rPr>
              <a:t>: 1950</a:t>
            </a: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Ej återfunnen: Visas inte</a:t>
            </a: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Ej funnen: Visas inte</a:t>
            </a: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Datakällor: Alla</a:t>
            </a: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Arter: ÅGP, Natura 2000, Fridlysta och Rödlistade</a:t>
            </a: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Ta hänsyn till noggrannhet: Ja</a:t>
            </a: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Ta hänsyn till störningskänslighet: Ja</a:t>
            </a:r>
          </a:p>
          <a:p>
            <a:pPr>
              <a:defRPr/>
            </a:pPr>
            <a:endParaRPr lang="sv-SE" dirty="0">
              <a:latin typeface="Arial" charset="0"/>
            </a:endParaRPr>
          </a:p>
          <a:p>
            <a:pPr>
              <a:defRPr/>
            </a:pPr>
            <a:r>
              <a:rPr lang="sv-SE" dirty="0">
                <a:latin typeface="Arial" charset="0"/>
              </a:rPr>
              <a:t>Frågor/synpunkter:</a:t>
            </a: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Erfarenheter från användare?</a:t>
            </a:r>
          </a:p>
          <a:p>
            <a:pPr marL="285750" indent="-285750">
              <a:buFontTx/>
              <a:buChar char="-"/>
              <a:defRPr/>
            </a:pPr>
            <a:r>
              <a:rPr lang="sv-SE" dirty="0">
                <a:latin typeface="Arial" charset="0"/>
              </a:rPr>
              <a:t>Behöver något ändras?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>
            <a:extLst>
              <a:ext uri="{FF2B5EF4-FFF2-40B4-BE49-F238E27FC236}">
                <a16:creationId xmlns:a16="http://schemas.microsoft.com/office/drawing/2014/main" id="{56B80325-E0B6-455C-BD38-A1C6445A8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3" y="908050"/>
            <a:ext cx="43275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3200" b="1"/>
              <a:t>Artportalskopplingen</a:t>
            </a:r>
          </a:p>
        </p:txBody>
      </p:sp>
      <p:sp>
        <p:nvSpPr>
          <p:cNvPr id="5123" name="textruta 1">
            <a:extLst>
              <a:ext uri="{FF2B5EF4-FFF2-40B4-BE49-F238E27FC236}">
                <a16:creationId xmlns:a16="http://schemas.microsoft.com/office/drawing/2014/main" id="{3482CF68-0F2F-465B-ABD3-020DEB66B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38313"/>
            <a:ext cx="38163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eaLnBrk="1" hangingPunct="1"/>
            <a:r>
              <a:rPr lang="sv-SE" altLang="sv-SE"/>
              <a:t>	</a:t>
            </a:r>
            <a:r>
              <a:rPr lang="sv-SE" altLang="sv-SE" u="sng"/>
              <a:t>Egen artlista</a:t>
            </a:r>
            <a:br>
              <a:rPr lang="sv-SE" altLang="sv-SE" u="sng"/>
            </a:br>
            <a:endParaRPr lang="sv-SE" altLang="sv-SE" u="sng"/>
          </a:p>
          <a:p>
            <a:pPr eaLnBrk="1" hangingPunct="1">
              <a:buFontTx/>
              <a:buChar char="-"/>
            </a:pPr>
            <a:r>
              <a:rPr lang="sv-SE" altLang="sv-SE"/>
              <a:t>Skapa egen artlista genom att kombinera artnamn och TaxonID (exempel: </a:t>
            </a:r>
            <a:r>
              <a:rPr lang="sv-SE" altLang="sv-SE" i="1"/>
              <a:t>lundtaggsvamp;5965</a:t>
            </a:r>
            <a:r>
              <a:rPr lang="sv-SE" altLang="sv-SE"/>
              <a:t>)</a:t>
            </a:r>
          </a:p>
          <a:p>
            <a:pPr eaLnBrk="1" hangingPunct="1">
              <a:buFontTx/>
              <a:buChar char="-"/>
            </a:pPr>
            <a:r>
              <a:rPr lang="sv-SE" altLang="sv-SE"/>
              <a:t>TaxonID via matchning i Dyntaxa </a:t>
            </a:r>
            <a:r>
              <a:rPr lang="sv-SE" altLang="sv-SE">
                <a:hlinkClick r:id="rId3"/>
              </a:rPr>
              <a:t>http://www.dyntaxa.se</a:t>
            </a:r>
            <a:endParaRPr lang="sv-SE" altLang="sv-SE"/>
          </a:p>
          <a:p>
            <a:pPr eaLnBrk="1" hangingPunct="1">
              <a:buFontTx/>
              <a:buChar char="-"/>
            </a:pPr>
            <a:r>
              <a:rPr lang="sv-SE" altLang="sv-SE"/>
              <a:t>Exportera resultat till Excel.</a:t>
            </a:r>
          </a:p>
          <a:p>
            <a:pPr eaLnBrk="1" hangingPunct="1">
              <a:buFontTx/>
              <a:buChar char="-"/>
            </a:pPr>
            <a:r>
              <a:rPr lang="sv-SE" altLang="sv-SE"/>
              <a:t>Lägg in semikolon mellan artnamn och TaxonID.</a:t>
            </a:r>
          </a:p>
          <a:p>
            <a:pPr eaLnBrk="1" hangingPunct="1">
              <a:buFontTx/>
              <a:buChar char="-"/>
            </a:pPr>
            <a:r>
              <a:rPr lang="sv-SE" altLang="sv-SE"/>
              <a:t>Använd funktionen </a:t>
            </a:r>
            <a:r>
              <a:rPr lang="sv-SE" altLang="sv-SE" i="1"/>
              <a:t>Sammanfoga</a:t>
            </a:r>
            <a:endParaRPr lang="sv-SE" altLang="sv-SE"/>
          </a:p>
          <a:p>
            <a:pPr eaLnBrk="1" hangingPunct="1">
              <a:buFontTx/>
              <a:buChar char="-"/>
            </a:pPr>
            <a:r>
              <a:rPr lang="sv-SE" altLang="sv-SE"/>
              <a:t>Kopiera resultatet och klistra in i Anteckningar</a:t>
            </a:r>
          </a:p>
          <a:p>
            <a:pPr eaLnBrk="1" hangingPunct="1">
              <a:buFontTx/>
              <a:buChar char="-"/>
            </a:pPr>
            <a:r>
              <a:rPr lang="sv-SE" altLang="sv-SE"/>
              <a:t>Spara som txt-fil kodad som UTF-8</a:t>
            </a:r>
            <a:endParaRPr lang="sv-SE" altLang="sv-SE" i="1"/>
          </a:p>
        </p:txBody>
      </p:sp>
      <p:grpSp>
        <p:nvGrpSpPr>
          <p:cNvPr id="5124" name="Grupp 4">
            <a:extLst>
              <a:ext uri="{FF2B5EF4-FFF2-40B4-BE49-F238E27FC236}">
                <a16:creationId xmlns:a16="http://schemas.microsoft.com/office/drawing/2014/main" id="{E72F8D99-20C9-44C4-9CAF-37E22E118E85}"/>
              </a:ext>
            </a:extLst>
          </p:cNvPr>
          <p:cNvGrpSpPr>
            <a:grpSpLocks/>
          </p:cNvGrpSpPr>
          <p:nvPr/>
        </p:nvGrpSpPr>
        <p:grpSpPr bwMode="auto">
          <a:xfrm>
            <a:off x="4019550" y="2428875"/>
            <a:ext cx="5006975" cy="2513013"/>
            <a:chOff x="3995936" y="2365333"/>
            <a:chExt cx="5006685" cy="2511670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864F640F-DACE-47AB-9459-EE3841513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2365333"/>
              <a:ext cx="5006685" cy="25116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02458F87-AFFC-4BB5-A648-025F787BDE2E}"/>
                </a:ext>
              </a:extLst>
            </p:cNvPr>
            <p:cNvSpPr/>
            <p:nvPr/>
          </p:nvSpPr>
          <p:spPr>
            <a:xfrm>
              <a:off x="4692809" y="2636651"/>
              <a:ext cx="144454" cy="7917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734390D8-36BC-4152-A72D-6AD0A06B2F0C}"/>
                </a:ext>
              </a:extLst>
            </p:cNvPr>
            <p:cNvSpPr/>
            <p:nvPr/>
          </p:nvSpPr>
          <p:spPr>
            <a:xfrm>
              <a:off x="6875494" y="2565251"/>
              <a:ext cx="792117" cy="7917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83CA66FC-DF02-4E13-BA7E-D22BBC4EA66F}"/>
              </a:ext>
            </a:extLst>
          </p:cNvPr>
          <p:cNvSpPr/>
          <p:nvPr/>
        </p:nvSpPr>
        <p:spPr>
          <a:xfrm>
            <a:off x="6334125" y="3576638"/>
            <a:ext cx="1874838" cy="455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>
            <a:extLst>
              <a:ext uri="{FF2B5EF4-FFF2-40B4-BE49-F238E27FC236}">
                <a16:creationId xmlns:a16="http://schemas.microsoft.com/office/drawing/2014/main" id="{E14A03A5-61A9-4F22-B802-3774306A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3" y="908050"/>
            <a:ext cx="43275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3200" b="1"/>
              <a:t>Artportalskopplingen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3D3DB03-704F-489D-8567-C93364D72052}"/>
              </a:ext>
            </a:extLst>
          </p:cNvPr>
          <p:cNvSpPr txBox="1"/>
          <p:nvPr/>
        </p:nvSpPr>
        <p:spPr>
          <a:xfrm>
            <a:off x="1258888" y="1738313"/>
            <a:ext cx="6553200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>
                <a:latin typeface="Arial" charset="0"/>
              </a:rPr>
              <a:t>Vidareutveckling, ny version av ”</a:t>
            </a:r>
            <a:r>
              <a:rPr lang="sv-SE" i="1" dirty="0">
                <a:latin typeface="Arial" charset="0"/>
              </a:rPr>
              <a:t>Länsstyrelsernas </a:t>
            </a:r>
            <a:r>
              <a:rPr lang="sv-SE" i="1" dirty="0" err="1">
                <a:latin typeface="Arial" charset="0"/>
              </a:rPr>
              <a:t>Artsök</a:t>
            </a:r>
            <a:r>
              <a:rPr lang="sv-SE" dirty="0">
                <a:latin typeface="Arial" charset="0"/>
              </a:rPr>
              <a:t>” för nya </a:t>
            </a:r>
            <a:r>
              <a:rPr lang="sv-SE" dirty="0" err="1">
                <a:latin typeface="Arial" charset="0"/>
              </a:rPr>
              <a:t>WebbGIS</a:t>
            </a:r>
            <a:endParaRPr lang="sv-SE" dirty="0">
              <a:latin typeface="Arial" charset="0"/>
            </a:endParaRPr>
          </a:p>
          <a:p>
            <a:pPr>
              <a:defRPr/>
            </a:pPr>
            <a:endParaRPr lang="sv-SE" dirty="0">
              <a:latin typeface="Arial" charset="0"/>
            </a:endParaRPr>
          </a:p>
          <a:p>
            <a:pPr>
              <a:defRPr/>
            </a:pPr>
            <a:r>
              <a:rPr lang="sv-SE" dirty="0">
                <a:latin typeface="Arial" charset="0"/>
              </a:rPr>
              <a:t>Mål att det ska fungera som idag. Hög igenkänningsfaktor</a:t>
            </a:r>
          </a:p>
          <a:p>
            <a:pPr>
              <a:defRPr/>
            </a:pPr>
            <a:endParaRPr lang="sv-SE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Ny funktionalitet: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Spara sökresultat som </a:t>
            </a:r>
            <a:r>
              <a:rPr lang="sv-SE" dirty="0" err="1">
                <a:latin typeface="Arial" charset="0"/>
              </a:rPr>
              <a:t>excel</a:t>
            </a:r>
            <a:r>
              <a:rPr lang="sv-SE" dirty="0">
                <a:latin typeface="Arial" charset="0"/>
              </a:rPr>
              <a:t> och </a:t>
            </a:r>
            <a:r>
              <a:rPr lang="sv-SE" dirty="0" err="1">
                <a:latin typeface="Arial" charset="0"/>
              </a:rPr>
              <a:t>shp</a:t>
            </a:r>
            <a:endParaRPr lang="sv-SE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Möjlighet att välja (fler) attribut vid export till </a:t>
            </a:r>
            <a:r>
              <a:rPr lang="sv-SE" dirty="0" err="1">
                <a:latin typeface="Arial" charset="0"/>
              </a:rPr>
              <a:t>excel</a:t>
            </a:r>
            <a:r>
              <a:rPr lang="sv-SE" dirty="0">
                <a:latin typeface="Arial" charset="0"/>
              </a:rPr>
              <a:t>/</a:t>
            </a:r>
            <a:r>
              <a:rPr lang="sv-SE" dirty="0" err="1">
                <a:latin typeface="Arial" charset="0"/>
              </a:rPr>
              <a:t>shp</a:t>
            </a:r>
            <a:endParaRPr lang="sv-SE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Nya artlistor: </a:t>
            </a:r>
            <a:r>
              <a:rPr lang="sv-SE" dirty="0" err="1">
                <a:latin typeface="Arial" charset="0"/>
              </a:rPr>
              <a:t>SkS</a:t>
            </a:r>
            <a:r>
              <a:rPr lang="sv-SE" dirty="0">
                <a:latin typeface="Arial" charset="0"/>
              </a:rPr>
              <a:t>-signalarter + TUVA.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 err="1">
                <a:latin typeface="Arial" charset="0"/>
              </a:rPr>
              <a:t>SkS:s</a:t>
            </a:r>
            <a:r>
              <a:rPr lang="sv-SE" dirty="0">
                <a:latin typeface="Arial" charset="0"/>
              </a:rPr>
              <a:t> ”Navet-sökning” som alternativ Signalsökning?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”Projekt” sökbart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Spara egen sökning </a:t>
            </a:r>
          </a:p>
          <a:p>
            <a:pPr>
              <a:defRPr/>
            </a:pPr>
            <a:endParaRPr lang="sv-SE" u="sng" dirty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>
            <a:extLst>
              <a:ext uri="{FF2B5EF4-FFF2-40B4-BE49-F238E27FC236}">
                <a16:creationId xmlns:a16="http://schemas.microsoft.com/office/drawing/2014/main" id="{BF17BC0D-B9B5-4B41-91DC-936C16F2E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908050"/>
            <a:ext cx="3530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3200" b="1"/>
              <a:t>Skyddsklassning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4A3C47D-5CB8-4655-B762-DDBBB2929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42987"/>
            <a:ext cx="6204743" cy="4045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>
            <a:extLst>
              <a:ext uri="{FF2B5EF4-FFF2-40B4-BE49-F238E27FC236}">
                <a16:creationId xmlns:a16="http://schemas.microsoft.com/office/drawing/2014/main" id="{0F356FBF-574B-4262-B279-63E32B084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13" y="908050"/>
            <a:ext cx="2393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3200" b="1"/>
              <a:t>Artportalen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A259D7C-9B81-4E67-B67C-4EE936D5C53F}"/>
              </a:ext>
            </a:extLst>
          </p:cNvPr>
          <p:cNvSpPr txBox="1"/>
          <p:nvPr/>
        </p:nvSpPr>
        <p:spPr>
          <a:xfrm>
            <a:off x="1258888" y="1738313"/>
            <a:ext cx="65532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>
                <a:latin typeface="Arial" charset="0"/>
              </a:rPr>
              <a:t>Nytt i Artportalen: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Import av </a:t>
            </a:r>
            <a:r>
              <a:rPr lang="sv-SE" dirty="0" err="1">
                <a:latin typeface="Arial" charset="0"/>
              </a:rPr>
              <a:t>shape</a:t>
            </a:r>
            <a:r>
              <a:rPr lang="sv-SE" dirty="0">
                <a:latin typeface="Arial" charset="0"/>
              </a:rPr>
              <a:t>-lokaler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Fältdagbok har bytt namn till ”Fältbesök” och det går att skapa egna ”Projektparametrar för fältbesök”.</a:t>
            </a:r>
          </a:p>
          <a:p>
            <a:pPr>
              <a:defRPr/>
            </a:pPr>
            <a:endParaRPr lang="sv-SE" dirty="0">
              <a:latin typeface="Arial" charset="0"/>
            </a:endParaRPr>
          </a:p>
          <a:p>
            <a:pPr>
              <a:defRPr/>
            </a:pPr>
            <a:endParaRPr lang="sv-SE" dirty="0">
              <a:latin typeface="Arial" charset="0"/>
            </a:endParaRPr>
          </a:p>
          <a:p>
            <a:pPr>
              <a:defRPr/>
            </a:pPr>
            <a:r>
              <a:rPr lang="sv-SE" dirty="0">
                <a:latin typeface="Arial" charset="0"/>
              </a:rPr>
              <a:t>Övrigt: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Supporten. Synpunkter eller önskemål på den?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Validering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 err="1">
                <a:latin typeface="Arial" charset="0"/>
              </a:rPr>
              <a:t>API:er</a:t>
            </a:r>
            <a:endParaRPr lang="sv-SE" dirty="0">
              <a:latin typeface="Arial" charset="0"/>
            </a:endParaRPr>
          </a:p>
          <a:p>
            <a:pPr>
              <a:defRPr/>
            </a:pPr>
            <a:endParaRPr lang="sv-SE" dirty="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öd_liggande_un">
  <a:themeElements>
    <a:clrScheme name="röd_liggande_u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öd_liggande_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öd_liggande_u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öd_liggande_u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öd_liggande_u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öd_liggande_u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öd_liggande_u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öd_liggande_u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öd_liggande_u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öd_liggande_u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öd_liggande_u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öd_liggande_u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öd_liggande_u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öd_liggande_u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2EFE84F931104EB1743D4E5F2F82D8" ma:contentTypeVersion="7" ma:contentTypeDescription="Create a new document." ma:contentTypeScope="" ma:versionID="845ae6f3f6c2b8ac7e7825712e7e97f4">
  <xsd:schema xmlns:xsd="http://www.w3.org/2001/XMLSchema" xmlns:xs="http://www.w3.org/2001/XMLSchema" xmlns:p="http://schemas.microsoft.com/office/2006/metadata/properties" xmlns:ns1="http://schemas.microsoft.com/sharepoint/v3" xmlns:ns2="cecf074e-af0f-4362-a307-80050056ef4f" targetNamespace="http://schemas.microsoft.com/office/2006/metadata/properties" ma:root="true" ma:fieldsID="3fec2f6b59da0550a3836809f41181fa" ns1:_="" ns2:_="">
    <xsd:import namespace="http://schemas.microsoft.com/sharepoint/v3"/>
    <xsd:import namespace="cecf074e-af0f-4362-a307-80050056ef4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F_x00f6_rfattare" minOccurs="0"/>
                <xsd:element ref="ns2:Serienummer" minOccurs="0"/>
                <xsd:element ref="ns2:L_x00f6_pnummer" minOccurs="0"/>
                <xsd:element ref="ns2:Verksamhet" minOccurs="0"/>
                <xsd:element ref="ns2:_x00c5_rtal" minOccurs="0"/>
                <xsd:element ref="ns2:Beskriv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f074e-af0f-4362-a307-80050056ef4f" elementFormDefault="qualified">
    <xsd:import namespace="http://schemas.microsoft.com/office/2006/documentManagement/types"/>
    <xsd:import namespace="http://schemas.microsoft.com/office/infopath/2007/PartnerControls"/>
    <xsd:element name="F_x00f6_rfattare" ma:index="10" nillable="true" ma:displayName="Författare" ma:internalName="F_x00f6_rfattare">
      <xsd:simpleType>
        <xsd:restriction base="dms:Text"/>
      </xsd:simpleType>
    </xsd:element>
    <xsd:element name="Serienummer" ma:index="11" nillable="true" ma:displayName="Serienummer" ma:internalName="Serienummer">
      <xsd:simpleType>
        <xsd:restriction base="dms:Text"/>
      </xsd:simpleType>
    </xsd:element>
    <xsd:element name="L_x00f6_pnummer" ma:index="12" nillable="true" ma:displayName="Löpnummer" ma:internalName="L_x00f6_pnummer">
      <xsd:simpleType>
        <xsd:restriction base="dms:Text"/>
      </xsd:simpleType>
    </xsd:element>
    <xsd:element name="Verksamhet" ma:index="13" nillable="true" ma:displayName="Verksamhet" ma:internalName="Verksamhet">
      <xsd:simpleType>
        <xsd:restriction base="dms:Text"/>
      </xsd:simpleType>
    </xsd:element>
    <xsd:element name="_x00c5_rtal" ma:index="14" nillable="true" ma:displayName="Årtal" ma:internalName="_x00c5_rtal">
      <xsd:simpleType>
        <xsd:restriction base="dms:Text"/>
      </xsd:simpleType>
    </xsd:element>
    <xsd:element name="Beskrivning" ma:index="15" nillable="true" ma:displayName="Beskrivning" ma:internalName="Beskrivning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ksamhet xmlns="cecf074e-af0f-4362-a307-80050056ef4f" xsi:nil="true"/>
    <F_x00f6_rfattare xmlns="cecf074e-af0f-4362-a307-80050056ef4f" xsi:nil="true"/>
    <_x00c5_rtal xmlns="cecf074e-af0f-4362-a307-80050056ef4f" xsi:nil="true"/>
    <L_x00f6_pnummer xmlns="cecf074e-af0f-4362-a307-80050056ef4f" xsi:nil="true"/>
    <Serienummer xmlns="cecf074e-af0f-4362-a307-80050056ef4f" xsi:nil="true"/>
    <Beskrivning xmlns="cecf074e-af0f-4362-a307-80050056ef4f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982B00-986A-4431-BF03-E3421FA9AE5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B70DBA2-FAB3-4C26-AF48-722B6F903B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57C1E6-4426-46F3-938F-9CB603570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cf074e-af0f-4362-a307-80050056ef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10E2E08-FA4F-411A-8D84-903DCE9F34B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cecf074e-af0f-4362-a307-80050056ef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Settings\marber\Lokala inställningar\Temporary Internet Files\OLK3D\röd_liggande_un.pot</Template>
  <TotalTime>777</TotalTime>
  <Words>135</Words>
  <Application>Microsoft Office PowerPoint</Application>
  <PresentationFormat>Bildspel på skärmen (4:3)</PresentationFormat>
  <Paragraphs>59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Calibri</vt:lpstr>
      <vt:lpstr>röd_liggande_un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Länsstyrelsen Stockholm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Marianne R Berlin</dc:creator>
  <cp:lastModifiedBy>Trottein Noeline</cp:lastModifiedBy>
  <cp:revision>39</cp:revision>
  <dcterms:created xsi:type="dcterms:W3CDTF">2005-09-21T07:49:58Z</dcterms:created>
  <dcterms:modified xsi:type="dcterms:W3CDTF">2020-08-17T10:52:44Z</dcterms:modified>
</cp:coreProperties>
</file>