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4"/>
    <p:sldMasterId id="2147483747" r:id="rId45"/>
  </p:sldMasterIdLst>
  <p:notesMasterIdLst>
    <p:notesMasterId r:id="rId61"/>
  </p:notesMasterIdLst>
  <p:handoutMasterIdLst>
    <p:handoutMasterId r:id="rId62"/>
  </p:handoutMasterIdLst>
  <p:sldIdLst>
    <p:sldId id="256" r:id="rId46"/>
    <p:sldId id="269" r:id="rId47"/>
    <p:sldId id="271" r:id="rId48"/>
    <p:sldId id="270" r:id="rId49"/>
    <p:sldId id="258" r:id="rId50"/>
    <p:sldId id="259" r:id="rId51"/>
    <p:sldId id="257" r:id="rId52"/>
    <p:sldId id="265" r:id="rId53"/>
    <p:sldId id="263" r:id="rId54"/>
    <p:sldId id="264" r:id="rId55"/>
    <p:sldId id="266" r:id="rId56"/>
    <p:sldId id="272" r:id="rId57"/>
    <p:sldId id="267" r:id="rId58"/>
    <p:sldId id="273" r:id="rId59"/>
    <p:sldId id="268" r:id="rId6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BB4"/>
    <a:srgbClr val="EBF1E9"/>
    <a:srgbClr val="DA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05" autoAdjust="0"/>
  </p:normalViewPr>
  <p:slideViewPr>
    <p:cSldViewPr snapToGrid="0">
      <p:cViewPr varScale="1">
        <p:scale>
          <a:sx n="80" d="100"/>
          <a:sy n="80" d="100"/>
        </p:scale>
        <p:origin x="132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slide" Target="slides/slide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2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1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1.xml"/><Relationship Id="rId5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6028-E995-432E-9929-0407DD4CA76F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3A7B6-E236-431A-AEB8-4750E6FDD846}" type="datetimeFigureOut">
              <a:rPr lang="sv-SE" smtClean="0"/>
              <a:t>2020-08-17</a:t>
            </a:fld>
            <a:endParaRPr lang="sv-SE"/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69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408E-6B36-498A-949D-1BD13C57A730}" type="datetimeFigureOut">
              <a:rPr lang="sv-SE" smtClean="0"/>
              <a:t>2020-08-17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B39B-22D8-49A3-A9CD-A7624F245E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1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B39B-22D8-49A3-A9CD-A7624F245E7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28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968649"/>
            <a:ext cx="9144000" cy="1161825"/>
          </a:xfrm>
        </p:spPr>
        <p:txBody>
          <a:bodyPr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311582"/>
            <a:ext cx="9144000" cy="819354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88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4855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45570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85598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9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10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39241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88110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87801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48647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_en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0000" y="1800000"/>
            <a:ext cx="9720000" cy="414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36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60000" y="1800000"/>
            <a:ext cx="4759800" cy="414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00000"/>
            <a:ext cx="4807800" cy="414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33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underrubrik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798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260475" y="1639614"/>
            <a:ext cx="9720263" cy="7146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6663587" y="2554014"/>
            <a:ext cx="4316413" cy="343890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/>
          </p:nvPr>
        </p:nvSpPr>
        <p:spPr>
          <a:xfrm>
            <a:off x="1260000" y="2554014"/>
            <a:ext cx="5256149" cy="3438525"/>
          </a:xfrm>
        </p:spPr>
        <p:txBody>
          <a:bodyPr/>
          <a:lstStyle>
            <a:lvl1pPr>
              <a:defRPr sz="2000"/>
            </a:lvl1pPr>
            <a:lvl2pPr marL="685800" indent="-228600">
              <a:buFont typeface="Courier New" panose="02070309020205020404" pitchFamily="49" charset="0"/>
              <a:buChar char="­"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2297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84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9612000" y="6356350"/>
            <a:ext cx="1080000" cy="365125"/>
          </a:xfrm>
        </p:spPr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76000" y="563563"/>
            <a:ext cx="8640000" cy="5184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612000" y="6357600"/>
            <a:ext cx="10800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0" name="Rubrik 39"/>
          <p:cNvSpPr>
            <a:spLocks noGrp="1"/>
          </p:cNvSpPr>
          <p:nvPr>
            <p:ph type="title"/>
          </p:nvPr>
        </p:nvSpPr>
        <p:spPr>
          <a:xfrm>
            <a:off x="1776000" y="416420"/>
            <a:ext cx="8640000" cy="1475443"/>
          </a:xfrm>
        </p:spPr>
        <p:txBody>
          <a:bodyPr wrap="none" tIns="18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7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12317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32020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60000" y="360000"/>
            <a:ext cx="972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60000" y="1800000"/>
            <a:ext cx="972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12000" y="635760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87604" y="6356350"/>
            <a:ext cx="566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/>
          <p:cNvCxnSpPr/>
          <p:nvPr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datum 3"/>
          <p:cNvSpPr txBox="1">
            <a:spLocks/>
          </p:cNvSpPr>
          <p:nvPr/>
        </p:nvSpPr>
        <p:spPr>
          <a:xfrm>
            <a:off x="2333625" y="6380162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14" name="Rak 13"/>
          <p:cNvCxnSpPr/>
          <p:nvPr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6228000"/>
            <a:ext cx="1512000" cy="360000"/>
          </a:xfrm>
          <a:prstGeom prst="rect">
            <a:avLst/>
          </a:prstGeom>
        </p:spPr>
      </p:pic>
      <p:sp>
        <p:nvSpPr>
          <p:cNvPr id="13" name="Platshållare för datum 3"/>
          <p:cNvSpPr txBox="1">
            <a:spLocks/>
          </p:cNvSpPr>
          <p:nvPr userDrawn="1"/>
        </p:nvSpPr>
        <p:spPr>
          <a:xfrm>
            <a:off x="2333625" y="6380162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6228000"/>
            <a:ext cx="1512000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180000"/>
            <a:ext cx="809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1" r:id="rId2"/>
    <p:sldLayoutId id="2147483742" r:id="rId3"/>
    <p:sldLayoutId id="2147483746" r:id="rId4"/>
    <p:sldLayoutId id="2147483743" r:id="rId5"/>
    <p:sldLayoutId id="2147483744" r:id="rId6"/>
    <p:sldLayoutId id="214748374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cap="all"/>
              <a:t>INFOGA SIDFOT   (PROJEKTNAMN, AVSÄNDARE, ÄMNE ...)</a:t>
            </a:r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4811-EBC8-481A-8FBD-98268CAB434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"/>
          <p:cNvSpPr txBox="1">
            <a:spLocks/>
          </p:cNvSpPr>
          <p:nvPr userDrawn="1"/>
        </p:nvSpPr>
        <p:spPr>
          <a:xfrm>
            <a:off x="2333625" y="6380162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838200" y="6109582"/>
            <a:ext cx="105155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6228000"/>
            <a:ext cx="1512000" cy="36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180000"/>
            <a:ext cx="809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Om-Naturvardsverket/Publikationer/" TargetMode="External"/><Relationship Id="rId2" Type="http://schemas.openxmlformats.org/officeDocument/2006/relationships/hyperlink" Target="http://www.naturvardsverket.se/Stod-i-miljoarbetet/Vagledningar/Natura-2000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kogskartan.skogsstyrelsen.se/Skogskartan/Default.aspx?startapp=skogensparlor&amp;x=6797000&amp;y=613000&amp;scale=15000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rtfakta.artdatabanken.s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dirty="0">
                <a:ln>
                  <a:solidFill>
                    <a:schemeClr val="accent1">
                      <a:shade val="50000"/>
                    </a:schemeClr>
                  </a:solidFill>
                </a:ln>
              </a:rPr>
              <a:t>Skogsstyrelsens Artportalskoppling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Länsstyrelserna 2016-09-28</a:t>
            </a:r>
          </a:p>
          <a:p>
            <a:r>
              <a:rPr lang="sv-SE" dirty="0"/>
              <a:t>Agneta Jonsson och Jenny Olsson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2016-09-28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87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 forts…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i="1" dirty="0"/>
              <a:t>Natura 2000-arter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Om fynduppgiften ligger i ett Natura 2000-område bör du kolla i områdets bevarandeplan. Där ska det framgå om det finns särskilda bevarandemål för vissa utpekade arter. Ärendet handläggs som ett Natura 2000-ärende enligt rutin H- 92/2011.</a:t>
            </a:r>
          </a:p>
          <a:p>
            <a:pPr marL="0" indent="0">
              <a:buNone/>
            </a:pPr>
            <a:r>
              <a:rPr lang="sv-SE" dirty="0"/>
              <a:t>Om fynduppgiften inte ligger i ett Natura 2000-område krävs ingen särskild handläggning (om det inte dessutom är en rödlistade art eller fridlyst art). Däremot finns det bra </a:t>
            </a:r>
            <a:r>
              <a:rPr lang="sv-SE" dirty="0" err="1"/>
              <a:t>artinformation</a:t>
            </a:r>
            <a:r>
              <a:rPr lang="sv-SE" dirty="0"/>
              <a:t> om Natura 2000-arter i vägledningar på Naturvårdsverkets hemsida (</a:t>
            </a:r>
            <a:r>
              <a:rPr lang="sv-SE" u="sng" dirty="0">
                <a:hlinkClick r:id="rId2"/>
              </a:rPr>
              <a:t>http://www.naturvardsverket.se/Stod-i-</a:t>
            </a:r>
            <a:r>
              <a:rPr lang="sv-SE" u="sng" dirty="0" err="1">
                <a:hlinkClick r:id="rId2"/>
              </a:rPr>
              <a:t>miljoarbetet</a:t>
            </a:r>
            <a:r>
              <a:rPr lang="sv-SE" u="sng" dirty="0">
                <a:hlinkClick r:id="rId2"/>
              </a:rPr>
              <a:t>/</a:t>
            </a:r>
            <a:r>
              <a:rPr lang="sv-SE" u="sng" dirty="0" err="1">
                <a:hlinkClick r:id="rId2"/>
              </a:rPr>
              <a:t>Vagledningar</a:t>
            </a:r>
            <a:r>
              <a:rPr lang="sv-SE" u="sng" dirty="0">
                <a:hlinkClick r:id="rId2"/>
              </a:rPr>
              <a:t>/Natura-2000/</a:t>
            </a:r>
            <a:r>
              <a:rPr lang="sv-SE" dirty="0"/>
              <a:t>)   </a:t>
            </a:r>
          </a:p>
          <a:p>
            <a:pPr marL="0" indent="0">
              <a:buNone/>
            </a:pPr>
            <a:r>
              <a:rPr lang="sv-SE" b="1" i="1" dirty="0"/>
              <a:t>ÅGP-arter. Åtgärdsprogram för hotade arter.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ÅGP-arter är oftast även rödlistade arter och/eller fridlysta arter. En kontakt med länsstyrelsen kan vara lämplig för att säkerställa att den planerade åtgärden anpassas på lämpligt vis. Information om ÅGP-arter finns i respektive åtgärdsprogram som går att söka ut i Naturvårdsverkets bokhandel (</a:t>
            </a:r>
            <a:r>
              <a:rPr lang="sv-SE" u="sng" dirty="0">
                <a:hlinkClick r:id="rId3"/>
              </a:rPr>
              <a:t>http://www.naturvardsverket.se/Om-</a:t>
            </a:r>
            <a:r>
              <a:rPr lang="sv-SE" u="sng" dirty="0" err="1">
                <a:hlinkClick r:id="rId3"/>
              </a:rPr>
              <a:t>Naturvardsverket</a:t>
            </a:r>
            <a:r>
              <a:rPr lang="sv-SE" u="sng" dirty="0">
                <a:hlinkClick r:id="rId3"/>
              </a:rPr>
              <a:t>/Publikationer/</a:t>
            </a:r>
            <a:r>
              <a:rPr lang="sv-SE" dirty="0"/>
              <a:t>).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ÅÅÅÅ-MM-DD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8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Skogens Pärlor/Mina Sidor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Samma urval som interna system</a:t>
            </a:r>
          </a:p>
          <a:p>
            <a:r>
              <a:rPr lang="sv-SE" sz="3600" dirty="0"/>
              <a:t>Endast publika arter</a:t>
            </a:r>
          </a:p>
          <a:p>
            <a:r>
              <a:rPr lang="sv-SE" sz="3600" dirty="0"/>
              <a:t>Lagt på uppgifter från projektet Adaptiv skogsskötsel om t.ex. skötselråd</a:t>
            </a:r>
          </a:p>
          <a:p>
            <a:r>
              <a:rPr lang="sv-SE" u="sng" dirty="0">
                <a:hlinkClick r:id="rId2"/>
              </a:rPr>
              <a:t>DEMO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255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Skogens Pärlor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5495"/>
            <a:ext cx="7203098" cy="435133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35" y="1516225"/>
            <a:ext cx="3691890" cy="3886200"/>
          </a:xfrm>
          <a:prstGeom prst="rect">
            <a:avLst/>
          </a:prstGeom>
        </p:spPr>
      </p:pic>
      <p:sp>
        <p:nvSpPr>
          <p:cNvPr id="10" name="Höger 9"/>
          <p:cNvSpPr/>
          <p:nvPr/>
        </p:nvSpPr>
        <p:spPr>
          <a:xfrm>
            <a:off x="4795935" y="4320072"/>
            <a:ext cx="3467100" cy="2612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50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- Skogens Pärlor/Mina Sidor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/>
              <a:t>Bild på arten</a:t>
            </a:r>
          </a:p>
          <a:p>
            <a:r>
              <a:rPr lang="sv-SE" sz="3600" dirty="0"/>
              <a:t>Gruppering av träffar</a:t>
            </a:r>
            <a:br>
              <a:rPr lang="sv-SE" sz="3600" dirty="0"/>
            </a:br>
            <a:endParaRPr lang="sv-SE" sz="3600" dirty="0"/>
          </a:p>
          <a:p>
            <a:r>
              <a:rPr lang="sv-SE" sz="3600" dirty="0"/>
              <a:t>Analyser troliga arter?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75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 Navet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517" y="1331355"/>
            <a:ext cx="7510296" cy="4351338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107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- Internt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2017 – början av övergång till nytt handläggningssystem</a:t>
            </a:r>
          </a:p>
          <a:p>
            <a:r>
              <a:rPr lang="sv-SE" dirty="0"/>
              <a:t>Ny kartplattform – nytt generellt GIS-stöd. Fria sökningar finns med, ej beslutade</a:t>
            </a:r>
          </a:p>
          <a:p>
            <a:r>
              <a:rPr lang="sv-SE" dirty="0"/>
              <a:t>Ny inventeringsplattform – förstudie 2016. Påverkar bl.a. nyckelbiotopsinventeringen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47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Behov av åtkomst till artobservationer i många verksamheter, men framförallt i handläggningen av avverkningsanmälningar.</a:t>
            </a:r>
          </a:p>
          <a:p>
            <a:r>
              <a:rPr lang="sv-SE" dirty="0"/>
              <a:t>Uttag av publika fynd från Artportalen samt att några distrikt fått leveranser från sin länsstyrelse. </a:t>
            </a:r>
          </a:p>
          <a:p>
            <a:r>
              <a:rPr lang="sv-SE" dirty="0"/>
              <a:t>Växande behov bl.a. på grund av implementeringen av artskydds-förordningen.</a:t>
            </a:r>
          </a:p>
          <a:p>
            <a:pPr lvl="1"/>
            <a:r>
              <a:rPr lang="sv-SE" dirty="0"/>
              <a:t>Aktuellt material</a:t>
            </a:r>
          </a:p>
          <a:p>
            <a:pPr lvl="1"/>
            <a:r>
              <a:rPr lang="sv-SE" dirty="0"/>
              <a:t>Skyddsklassade arter</a:t>
            </a:r>
          </a:p>
          <a:p>
            <a:pPr lvl="1"/>
            <a:r>
              <a:rPr lang="sv-SE" dirty="0"/>
              <a:t>Resultatet från projektet kring adaptiv skogsskötsel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2016-09-28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53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forts…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Två utvecklingsarbeten under 2015:</a:t>
            </a:r>
          </a:p>
          <a:p>
            <a:r>
              <a:rPr lang="sv-SE" dirty="0"/>
              <a:t>Få tillgång till alla fynd på Artportalen vid handläggning.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Januari 2016. Ett modifierat sökverktyg ”Identifiera med polygon” införs som kan användas för att söka specifikt mot artportalens information.</a:t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- Mars 2016. En ny checkpunkt (för avverkningsanmälningar) aktiveras som ger träff på alla de arter som ingår i den så kallade skogsstyrelselistan (de arter som berör vår tillsyn) hos Artdatabanken.</a:t>
            </a:r>
          </a:p>
          <a:p>
            <a:r>
              <a:rPr lang="sv-SE" dirty="0"/>
              <a:t>Presentera publika fynd på Skogens Pärlor, inom adaptiv skogsskötsel. Drift februari 2016.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2016-09-28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Teknik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InGe</a:t>
            </a:r>
            <a:r>
              <a:rPr lang="sv-SE" dirty="0"/>
              <a:t> (Infrastruktur </a:t>
            </a:r>
            <a:r>
              <a:rPr lang="sv-SE" dirty="0" err="1"/>
              <a:t>Geodata</a:t>
            </a:r>
            <a:r>
              <a:rPr lang="sv-SE" dirty="0"/>
              <a:t>) förser alla interna och externa system med information.</a:t>
            </a:r>
          </a:p>
          <a:p>
            <a:r>
              <a:rPr lang="sv-SE" dirty="0"/>
              <a:t>Både databaser, koppling mot tjänster och rapporter/utskrifter.</a:t>
            </a:r>
          </a:p>
          <a:p>
            <a:r>
              <a:rPr lang="sv-SE" dirty="0"/>
              <a:t>Hanterar kommunikationen med Artportalen.</a:t>
            </a:r>
          </a:p>
          <a:p>
            <a:r>
              <a:rPr lang="sv-SE" dirty="0"/>
              <a:t>Sköter urval, användarhantering m.m.</a:t>
            </a:r>
          </a:p>
          <a:p>
            <a:r>
              <a:rPr lang="sv-SE" dirty="0"/>
              <a:t>Går att använda i flera system.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2016-09-28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cap="all" dirty="0"/>
              <a:t>.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4</a:t>
            </a:fld>
            <a:endParaRPr lang="sv-SE"/>
          </a:p>
        </p:txBody>
      </p:sp>
      <p:sp>
        <p:nvSpPr>
          <p:cNvPr id="7" name="Magnetskiva 6"/>
          <p:cNvSpPr/>
          <p:nvPr/>
        </p:nvSpPr>
        <p:spPr>
          <a:xfrm>
            <a:off x="8275475" y="5038530"/>
            <a:ext cx="1082351" cy="10320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InGe</a:t>
            </a:r>
            <a:endParaRPr lang="sv-SE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6382139" y="3906953"/>
            <a:ext cx="15115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Navet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8003981" y="3895530"/>
            <a:ext cx="1483567" cy="503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Skogens Pärlor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9597831" y="3900194"/>
            <a:ext cx="1368000" cy="494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Mina Sidor</a:t>
            </a:r>
          </a:p>
        </p:txBody>
      </p:sp>
      <p:sp>
        <p:nvSpPr>
          <p:cNvPr id="11" name="Magnetskiva 10"/>
          <p:cNvSpPr/>
          <p:nvPr/>
        </p:nvSpPr>
        <p:spPr>
          <a:xfrm>
            <a:off x="4870580" y="5038530"/>
            <a:ext cx="1324947" cy="10320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Artportalen</a:t>
            </a:r>
          </a:p>
        </p:txBody>
      </p:sp>
      <p:cxnSp>
        <p:nvCxnSpPr>
          <p:cNvPr id="13" name="Rak pil 12"/>
          <p:cNvCxnSpPr/>
          <p:nvPr/>
        </p:nvCxnSpPr>
        <p:spPr>
          <a:xfrm flipH="1">
            <a:off x="6214188" y="5355771"/>
            <a:ext cx="2061287" cy="1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4"/>
            <a:endCxn id="7" idx="2"/>
          </p:cNvCxnSpPr>
          <p:nvPr/>
        </p:nvCxnSpPr>
        <p:spPr>
          <a:xfrm>
            <a:off x="6195527" y="5554579"/>
            <a:ext cx="2079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med rundade hörn 25"/>
          <p:cNvSpPr/>
          <p:nvPr/>
        </p:nvSpPr>
        <p:spPr>
          <a:xfrm>
            <a:off x="6382139" y="4503451"/>
            <a:ext cx="4597861" cy="2085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Internt	          Externt</a:t>
            </a:r>
          </a:p>
        </p:txBody>
      </p:sp>
      <p:cxnSp>
        <p:nvCxnSpPr>
          <p:cNvPr id="17" name="Rak pil 16"/>
          <p:cNvCxnSpPr>
            <a:stCxn id="7" idx="1"/>
            <a:endCxn id="9" idx="2"/>
          </p:cNvCxnSpPr>
          <p:nvPr/>
        </p:nvCxnSpPr>
        <p:spPr>
          <a:xfrm flipH="1" flipV="1">
            <a:off x="8745765" y="4399383"/>
            <a:ext cx="70886" cy="6391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stCxn id="7" idx="1"/>
            <a:endCxn id="10" idx="2"/>
          </p:cNvCxnSpPr>
          <p:nvPr/>
        </p:nvCxnSpPr>
        <p:spPr>
          <a:xfrm flipV="1">
            <a:off x="8816651" y="4394717"/>
            <a:ext cx="1465180" cy="643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7" idx="1"/>
          </p:cNvCxnSpPr>
          <p:nvPr/>
        </p:nvCxnSpPr>
        <p:spPr>
          <a:xfrm flipH="1" flipV="1">
            <a:off x="7296539" y="4394717"/>
            <a:ext cx="1520112" cy="643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3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Skogsstyrelsens urval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5</a:t>
            </a:fld>
            <a:endParaRPr lang="sv-SE" dirty="0"/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62295"/>
              </p:ext>
            </p:extLst>
          </p:nvPr>
        </p:nvGraphicFramePr>
        <p:xfrm>
          <a:off x="912844" y="1569736"/>
          <a:ext cx="10515600" cy="3657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7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Arter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b="0" dirty="0">
                          <a:solidFill>
                            <a:schemeClr val="tx1"/>
                          </a:solidFill>
                          <a:effectLst/>
                        </a:rPr>
                        <a:t>Skogsstyrelselistan – naturvärdesarter</a:t>
                      </a:r>
                      <a:endParaRPr lang="sv-SE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Lägsta häcknings-kriterium för fåglar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Sång (3). 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Noggrannhet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1000 m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Brytår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1950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Ej återfunnen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Visas inte. Sökt efter tidigare funnen art.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Ej funnen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Visas inte. Sökt efter art i lämplig biotop.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Datakällor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Alla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Ta hänsyn till noggrannhet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Ja. Om en art ligger utanför området men har en lägre noggrannhet än avståndet till området kommer den med.  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>
                          <a:effectLst/>
                        </a:rPr>
                        <a:t>Ta hänsyn till störningskänslighet</a:t>
                      </a:r>
                      <a:endParaRPr lang="sv-S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Ja. Gäller fåglar. Om ett område ligger inom en arts störningsradie kommer arten med trots att observationen ligger utanför området.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3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Skogsstyrelselistan - Naturvärdesarter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v-SE" dirty="0"/>
              <a:t>Rödlistade arter</a:t>
            </a:r>
            <a:endParaRPr lang="sv-SE" sz="2200" dirty="0"/>
          </a:p>
          <a:p>
            <a:pPr lvl="0"/>
            <a:r>
              <a:rPr lang="sv-SE" dirty="0"/>
              <a:t>Arter fridlysta (N- och n-arter) enligt bilaga 1 artskyddsförordningen </a:t>
            </a:r>
            <a:br>
              <a:rPr lang="sv-SE" dirty="0"/>
            </a:br>
            <a:r>
              <a:rPr lang="sv-SE" sz="2200" dirty="0"/>
              <a:t>Art- och habitatdirektivets bilaga 4 och nationellt utpekade arter</a:t>
            </a:r>
            <a:endParaRPr lang="sv-SE" dirty="0"/>
          </a:p>
          <a:p>
            <a:pPr lvl="0"/>
            <a:r>
              <a:rPr lang="sv-SE" dirty="0"/>
              <a:t>Arter fridlysta enligt bilaga 2 artskyddsförordningen </a:t>
            </a:r>
            <a:br>
              <a:rPr lang="sv-SE" dirty="0"/>
            </a:br>
            <a:r>
              <a:rPr lang="sv-SE" sz="2200" dirty="0"/>
              <a:t>Nationellt och regionalt fridlysta arter</a:t>
            </a:r>
          </a:p>
          <a:p>
            <a:pPr lvl="0"/>
            <a:r>
              <a:rPr lang="sv-SE" dirty="0"/>
              <a:t>Prioriterade fågelarter (bilaga 4 till föreskrifter SvL). </a:t>
            </a:r>
            <a:br>
              <a:rPr lang="sv-SE" dirty="0"/>
            </a:br>
            <a:r>
              <a:rPr lang="sv-SE" sz="2200" dirty="0"/>
              <a:t>Dessa är också fridlysta men det syns inte i informationen om arten.</a:t>
            </a:r>
            <a:endParaRPr lang="sv-SE" dirty="0"/>
          </a:p>
          <a:p>
            <a:pPr lvl="0"/>
            <a:r>
              <a:rPr lang="sv-SE" dirty="0"/>
              <a:t>Skogliga signalarter</a:t>
            </a:r>
            <a:br>
              <a:rPr lang="sv-SE" dirty="0"/>
            </a:br>
            <a:r>
              <a:rPr lang="sv-SE" sz="2200" dirty="0"/>
              <a:t>Pga. av strukturen på listan kan även andra arter komma med</a:t>
            </a:r>
          </a:p>
          <a:p>
            <a:pPr lvl="0"/>
            <a:r>
              <a:rPr lang="sv-SE" dirty="0"/>
              <a:t>ÅGP-arter (</a:t>
            </a:r>
            <a:r>
              <a:rPr lang="sv-SE" sz="2200" dirty="0"/>
              <a:t>arter med åtgärdsprogram</a:t>
            </a:r>
            <a:r>
              <a:rPr lang="sv-SE" dirty="0"/>
              <a:t>) </a:t>
            </a:r>
          </a:p>
          <a:p>
            <a:pPr lvl="0"/>
            <a:r>
              <a:rPr lang="sv-SE" dirty="0"/>
              <a:t>Art- och habitatdirektivets bilaga 2 (</a:t>
            </a:r>
            <a:r>
              <a:rPr lang="sv-SE" sz="2200" dirty="0"/>
              <a:t>Natura 2000-arter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610600" y="3928187"/>
            <a:ext cx="27431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Skogsstyrelselistan är en faktor hos Artdatabanken. Önskemål om att peka om till respektive grupp för att lättare få med förändringar.</a:t>
            </a:r>
          </a:p>
        </p:txBody>
      </p:sp>
    </p:spTree>
    <p:extLst>
      <p:ext uri="{BB962C8B-B14F-4D97-AF65-F5344CB8AC3E}">
        <p14:creationId xmlns:p14="http://schemas.microsoft.com/office/powerpoint/2010/main" val="321899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862" y="60325"/>
            <a:ext cx="2630087" cy="57565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Administreras av distriktet, full behörighet av </a:t>
            </a:r>
            <a:br>
              <a:rPr lang="sv-SE" dirty="0"/>
            </a:br>
            <a:r>
              <a:rPr lang="sv-SE" dirty="0" err="1"/>
              <a:t>ArtDatabanken</a:t>
            </a:r>
            <a:endParaRPr lang="sv-SE" dirty="0"/>
          </a:p>
          <a:p>
            <a:r>
              <a:rPr lang="sv-SE" dirty="0"/>
              <a:t>Full behörighet – två per distrikt</a:t>
            </a:r>
          </a:p>
          <a:p>
            <a:r>
              <a:rPr lang="sv-SE" dirty="0"/>
              <a:t>Utökad behörighet – handläggare på distrikt</a:t>
            </a:r>
          </a:p>
          <a:p>
            <a:r>
              <a:rPr lang="sv-SE" dirty="0"/>
              <a:t>Allmän behörighet – övriga</a:t>
            </a:r>
          </a:p>
          <a:p>
            <a:r>
              <a:rPr lang="sv-SE" dirty="0"/>
              <a:t>Systemanvändare - checklistan</a:t>
            </a:r>
          </a:p>
          <a:p>
            <a:r>
              <a:rPr lang="sv-SE" dirty="0"/>
              <a:t>Bara läs, vi registrerar inget idag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47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Behörigheter - problem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Administratörerna hade inte tydligt beskrivet för sig vilken som var deras uppgift, att resten av distriktet var beroende av dem.</a:t>
            </a:r>
          </a:p>
          <a:p>
            <a:r>
              <a:rPr lang="sv-SE" dirty="0"/>
              <a:t>Inte aktiverade konton.</a:t>
            </a:r>
          </a:p>
          <a:p>
            <a:r>
              <a:rPr lang="sv-SE" dirty="0"/>
              <a:t>Vi hade inte klart för oss fullt ut hur det fungerade vilket gav felaktiga förväntningar. T.ex. att det inte gav utökad/full behörighet även på www.artportalen.se.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t>8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831909" y="4750111"/>
            <a:ext cx="8528181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/>
              <a:t>Vi skulle ha hållit genomgångar (tillsammans med </a:t>
            </a:r>
            <a:r>
              <a:rPr lang="sv-SE" sz="2800" dirty="0" err="1"/>
              <a:t>ArtDatabanken</a:t>
            </a:r>
            <a:r>
              <a:rPr lang="sv-SE" sz="2800" dirty="0"/>
              <a:t>) om behörigheterna!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87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Handläggning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777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 </a:t>
            </a:r>
            <a:r>
              <a:rPr lang="sv-SE" b="1" i="1" dirty="0"/>
              <a:t>Fridlysta arter och fåglar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Vid förekomst av fridlysta arter och fåglar (alla fågelarter är fridlysta) måste handläggaren göra en bedömning om artskyddsförordningens regler aktualiseras i det aktuella ärendet. Hur detta görs och hur den fortsatta handläggningen går till kommer att beskrivas i riktlinjer för handläggning av artskyddsärenden (sannolikt fastställda mars-april 2016). Dessförinnan kan du ta kontakt med tillsynsansvarig som vet hur handläggning kan hanteras. Information om fågelarters ekologi och behov av hänsyn kommer att finnas i </a:t>
            </a:r>
            <a:r>
              <a:rPr lang="sv-SE" dirty="0" err="1"/>
              <a:t>artvisa</a:t>
            </a:r>
            <a:r>
              <a:rPr lang="sv-SE" dirty="0"/>
              <a:t> vägledningar som blir tillgängliga vid ungefär samma tidpunkt som riktlinjerna.</a:t>
            </a:r>
          </a:p>
          <a:p>
            <a:pPr marL="0" indent="0">
              <a:buNone/>
            </a:pPr>
            <a:r>
              <a:rPr lang="sv-SE" b="1" i="1" dirty="0"/>
              <a:t>Rödlistade arter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I föreskriften 7:19 till 30 § skogsvårdslagen framgår att skador till följd av skogsbruksåtgärder ska förhindras eller begränsas i livsmiljöer och på substrat där det förekommer rödlistade arter. När det finns fynduppgift om rödlistad art kan det i vissa fall finnas skäl för att i beslut enligt 30 § SvL tydliggöra vilken hänsyn som bör tas till arten. Information om rödlistade arter finns i artdatabankens artfaktablad (</a:t>
            </a:r>
            <a:r>
              <a:rPr lang="sv-SE" u="sng" dirty="0">
                <a:hlinkClick r:id="rId2"/>
              </a:rPr>
              <a:t>http://artfakta.artdatabanken.se/</a:t>
            </a:r>
            <a:r>
              <a:rPr lang="sv-SE" dirty="0"/>
              <a:t>). </a:t>
            </a:r>
          </a:p>
          <a:p>
            <a:pPr marL="0" indent="0">
              <a:buNone/>
            </a:pPr>
            <a:r>
              <a:rPr lang="sv-SE" b="1" i="1" dirty="0"/>
              <a:t>Skogliga signalarter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Fynduppgifter av dessa arter kräver ingen särskild handläggning. Däremot kan de visa på att ett område har höga naturvärden. I vissa fall kan det finnas skäl att ta kontakt med nyckelbiotopsinventerare för att bedöma om området behöver </a:t>
            </a:r>
            <a:r>
              <a:rPr lang="sv-SE" dirty="0" err="1"/>
              <a:t>fältbesökas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cap="all" dirty="0"/>
          </a:p>
          <a:p>
            <a:endParaRPr lang="sv-SE" cap="all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811-EBC8-481A-8FBD-98268CAB434E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897063"/>
      </p:ext>
    </p:extLst>
  </p:cSld>
  <p:clrMapOvr>
    <a:masterClrMapping/>
  </p:clrMapOvr>
</p:sld>
</file>

<file path=ppt/theme/theme1.xml><?xml version="1.0" encoding="utf-8"?>
<a:theme xmlns:a="http://schemas.openxmlformats.org/drawingml/2006/main" name="Skogsstyrelsen vit">
  <a:themeElements>
    <a:clrScheme name="Skogsstyrelsen 1506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A242"/>
      </a:accent1>
      <a:accent2>
        <a:srgbClr val="B6CE85"/>
      </a:accent2>
      <a:accent3>
        <a:srgbClr val="8D2927"/>
      </a:accent3>
      <a:accent4>
        <a:srgbClr val="C77922"/>
      </a:accent4>
      <a:accent5>
        <a:srgbClr val="3F777E"/>
      </a:accent5>
      <a:accent6>
        <a:srgbClr val="D0C7B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KS - vit bakgrund.potx" id="{E14F9B54-E865-457F-B751-955A399972E2}" vid="{F97A5CA7-F49F-4785-8B91-42C431D96D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EFE84F931104EB1743D4E5F2F82D8" ma:contentTypeVersion="7" ma:contentTypeDescription="Create a new document." ma:contentTypeScope="" ma:versionID="845ae6f3f6c2b8ac7e7825712e7e97f4">
  <xsd:schema xmlns:xsd="http://www.w3.org/2001/XMLSchema" xmlns:xs="http://www.w3.org/2001/XMLSchema" xmlns:p="http://schemas.microsoft.com/office/2006/metadata/properties" xmlns:ns1="http://schemas.microsoft.com/sharepoint/v3" xmlns:ns2="cecf074e-af0f-4362-a307-80050056ef4f" targetNamespace="http://schemas.microsoft.com/office/2006/metadata/properties" ma:root="true" ma:fieldsID="3fec2f6b59da0550a3836809f41181fa" ns1:_="" ns2:_="">
    <xsd:import namespace="http://schemas.microsoft.com/sharepoint/v3"/>
    <xsd:import namespace="cecf074e-af0f-4362-a307-80050056ef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_x00f6_rfattare" minOccurs="0"/>
                <xsd:element ref="ns2:Serienummer" minOccurs="0"/>
                <xsd:element ref="ns2:L_x00f6_pnummer" minOccurs="0"/>
                <xsd:element ref="ns2:Verksamhet" minOccurs="0"/>
                <xsd:element ref="ns2:_x00c5_rtal" minOccurs="0"/>
                <xsd:element ref="ns2:Beskriv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f074e-af0f-4362-a307-80050056ef4f" elementFormDefault="qualified">
    <xsd:import namespace="http://schemas.microsoft.com/office/2006/documentManagement/types"/>
    <xsd:import namespace="http://schemas.microsoft.com/office/infopath/2007/PartnerControls"/>
    <xsd:element name="F_x00f6_rfattare" ma:index="10" nillable="true" ma:displayName="Författare" ma:internalName="F_x00f6_rfattare">
      <xsd:simpleType>
        <xsd:restriction base="dms:Text"/>
      </xsd:simpleType>
    </xsd:element>
    <xsd:element name="Serienummer" ma:index="11" nillable="true" ma:displayName="Serienummer" ma:internalName="Serienummer">
      <xsd:simpleType>
        <xsd:restriction base="dms:Text"/>
      </xsd:simpleType>
    </xsd:element>
    <xsd:element name="L_x00f6_pnummer" ma:index="12" nillable="true" ma:displayName="Löpnummer" ma:internalName="L_x00f6_pnummer">
      <xsd:simpleType>
        <xsd:restriction base="dms:Text"/>
      </xsd:simpleType>
    </xsd:element>
    <xsd:element name="Verksamhet" ma:index="13" nillable="true" ma:displayName="Verksamhet" ma:internalName="Verksamhet">
      <xsd:simpleType>
        <xsd:restriction base="dms:Text"/>
      </xsd:simpleType>
    </xsd:element>
    <xsd:element name="_x00c5_rtal" ma:index="14" nillable="true" ma:displayName="Årtal" ma:internalName="_x00c5_rtal">
      <xsd:simpleType>
        <xsd:restriction base="dms:Text"/>
      </xsd:simpleType>
    </xsd:element>
    <xsd:element name="Beskrivning" ma:index="15" nillable="true" ma:displayName="Beskrivning" ma:internalName="Beskrivning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ksamhet xmlns="cecf074e-af0f-4362-a307-80050056ef4f" xsi:nil="true"/>
    <F_x00f6_rfattare xmlns="cecf074e-af0f-4362-a307-80050056ef4f" xsi:nil="true"/>
    <_x00c5_rtal xmlns="cecf074e-af0f-4362-a307-80050056ef4f" xsi:nil="true"/>
    <L_x00f6_pnummer xmlns="cecf074e-af0f-4362-a307-80050056ef4f" xsi:nil="true"/>
    <Serienummer xmlns="cecf074e-af0f-4362-a307-80050056ef4f" xsi:nil="true"/>
    <Beskrivning xmlns="cecf074e-af0f-4362-a307-80050056ef4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9FB17D8-D106-487F-8FC5-D4D834017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cf074e-af0f-4362-a307-80050056e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B184A234-6F59-46F7-A4C8-1717CF36312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ABDE41F-B0AE-4E7A-88EE-0D0F21810D5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ECF644D-BFD7-4820-908A-801D9467190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2F7D4AC-5545-4E85-B833-7CF90AED024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872A680-A1E0-4E0D-9516-40EF738FDFB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cecf074e-af0f-4362-a307-80050056ef4f"/>
    <ds:schemaRef ds:uri="http://www.w3.org/XML/1998/namespace"/>
    <ds:schemaRef ds:uri="http://purl.org/dc/terms/"/>
  </ds:schemaRefs>
</ds:datastoreItem>
</file>

<file path=customXml/itemProps15.xml><?xml version="1.0" encoding="utf-8"?>
<ds:datastoreItem xmlns:ds="http://schemas.openxmlformats.org/officeDocument/2006/customXml" ds:itemID="{0CF99C0E-887C-496C-8C66-5660B318767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02E4A85-6A94-4F58-A6F1-77F2EBCF5C2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663517D-0188-49C2-8E98-DD91011FCDA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8A7BC2A-B092-42D7-AB08-1BD49EF7936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E67E529-6195-4D2E-AF0F-2271481803E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FD06E8-9D65-4B46-B31D-5B3198F13AE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8BBBFB8-B4A5-47CE-A94A-EE4EEFECD53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C79ACE8-3F6F-4BFE-A33B-17C5B787837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67E57B6-693C-4EEE-BBBC-BAD34F10489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7F20375-0ECE-47CA-ACBE-F0E47B82E41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2A93874-7B34-4362-84F4-6B6DFE7E053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00247FD-4536-479A-B781-41D14A7FFD2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D0B308C-7FB6-4F94-B4E0-0EAA32C5890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6FE5B11-E2FF-4C58-B20A-3F8DDF8F3F6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A875BB8-E230-41EF-8942-FAED26351F7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4DAA560-F22F-41A4-A34E-B2B5C40969A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B1C10F7-33EF-4498-BF09-C41630B7E3B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EDC5B4F-1639-4ADD-B4FB-36BE607A686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3C16915-A196-4165-B332-F8675442080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23ECA80-1719-410C-B619-97AD55824AE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DE3566C-2B44-497B-AECD-2914DF0A156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547128C-FD05-49E5-9CD8-23890C0DC29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08324B9-EA87-4153-B825-58D59BE393B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52BFA6A-6A73-4BDB-AA38-DEADE2E05DE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E990A1F-8E23-4849-AE1E-935E71ED2BA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998E90A0-01D4-4725-88CD-A03B738B6EF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F8B8D73-6104-4873-918E-FF175E51D8D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1709910-0D52-47C7-9F37-282A61F1388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EE6815F-B092-4913-988E-006449EE1EE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74685FE-A834-4601-A538-DAA2913ED9E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9883B41-884C-4CA4-98DA-227F3BE6D3B8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4F81911-EA46-45C6-9717-2F476051DB6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DEF9DFA-5673-4518-89B3-338684D639A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9F64FC2-10FA-4712-A37E-6E8BF4204FE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DF5C786-FAD3-4DDF-A282-4E544B65693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F571933-C12E-4FE3-B807-A774C742D4F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823301C-6C7E-4EFB-851E-870DE63F6DF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SKS - vit bakgrund</Template>
  <TotalTime>1233</TotalTime>
  <Words>624</Words>
  <Application>Microsoft Office PowerPoint</Application>
  <PresentationFormat>Bredbild</PresentationFormat>
  <Paragraphs>120</Paragraphs>
  <Slides>15</Slides>
  <Notes>1</Notes>
  <HiddenSlides>3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Skogsstyrelsen vit</vt:lpstr>
      <vt:lpstr>Office-tema</vt:lpstr>
      <vt:lpstr>Skogsstyrelsens Artportalskoppling</vt:lpstr>
      <vt:lpstr>Bakgrund</vt:lpstr>
      <vt:lpstr>Bakgrund forts…</vt:lpstr>
      <vt:lpstr>Teknik</vt:lpstr>
      <vt:lpstr>Skogsstyrelsens urval</vt:lpstr>
      <vt:lpstr>Skogsstyrelselistan - Naturvärdesarter</vt:lpstr>
      <vt:lpstr>Behörigheter</vt:lpstr>
      <vt:lpstr>Behörigheter - problem</vt:lpstr>
      <vt:lpstr>Handläggning</vt:lpstr>
      <vt:lpstr>Handläggning forts…</vt:lpstr>
      <vt:lpstr>Skogens Pärlor/Mina Sidor</vt:lpstr>
      <vt:lpstr>Skogens Pärlor</vt:lpstr>
      <vt:lpstr>Utveckling - Skogens Pärlor/Mina Sidor</vt:lpstr>
      <vt:lpstr>Demo Navet</vt:lpstr>
      <vt:lpstr>Utveckling - Internt </vt:lpstr>
    </vt:vector>
  </TitlesOfParts>
  <Company>Skogsstyrelsen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Artportalskoppling i Navet</dc:title>
  <dc:creator>Jonsson Agneta    Enheten för geografisk information</dc:creator>
  <cp:lastModifiedBy>Trottein Noeline</cp:lastModifiedBy>
  <cp:revision>57</cp:revision>
  <cp:lastPrinted>2016-09-26T12:00:43Z</cp:lastPrinted>
  <dcterms:created xsi:type="dcterms:W3CDTF">2016-02-24T08:07:36Z</dcterms:created>
  <dcterms:modified xsi:type="dcterms:W3CDTF">2020-08-17T10:54:17Z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0x010100A22EFE84F931104EB1743D4E5F2F82D8</vt:lpwstr>
  </property>
</Properties>
</file>